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73" r:id="rId5"/>
    <p:sldId id="264" r:id="rId6"/>
    <p:sldId id="267" r:id="rId7"/>
  </p:sldIdLst>
  <p:sldSz cx="12192000" cy="6858000"/>
  <p:notesSz cx="6858000" cy="9144000"/>
  <p:embeddedFontLst>
    <p:embeddedFont>
      <p:font typeface="THE외계인설명서" panose="02020503020101020101" pitchFamily="18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3807" autoAdjust="0"/>
  </p:normalViewPr>
  <p:slideViewPr>
    <p:cSldViewPr snapToGrid="0" snapToObjects="1">
      <p:cViewPr varScale="1">
        <p:scale>
          <a:sx n="73" d="100"/>
          <a:sy n="73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99F2-61EC-284E-8A40-2180DA67B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0D445-35C8-4444-A980-E9244C28E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F0B05-B220-D64E-ABDB-A9C5DE69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A74B4-3E69-E147-90F5-74183DB4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9E554A-A35B-5742-8686-272482C1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834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27D1-6FB3-B64E-8449-0B8DE1FA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80B556-1DC1-AF4A-9306-DF257546B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8BECC-2F40-8F4A-9EC7-022750FD0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95B0F-B2EE-C542-A297-FBD4991D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045727-ED77-AB44-BD52-B54BFFCC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095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24377C-360D-364C-9DBE-1B05B8482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9219FC-116D-0944-8215-A4CB14CB1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F1840-9DF1-494A-9B70-56FA97AA9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C5D70-C01E-504C-A694-57725F37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45C2B-00B6-2D4C-8754-DEE4CA72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050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E81F3-2E33-0F4B-B3BC-4414CBF7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A853E8-3CBF-AF43-8156-2713B8FFF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92D4C9-A137-FB40-83BB-9CDF77CB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5A5E1-BCC6-BC47-A398-E04ACAD9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E80EA-FE8E-B348-874A-E3E42FC1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547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10E66-5DCD-C74C-B538-E837EBC1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11B7B5-4BC0-FC42-88C3-A5DE3E4B3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74D9EC-E159-B04A-9D9D-0E3C26EF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E60FC-58CB-414E-A543-5074F93F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8AE86-6DFF-A74B-A7A4-0147BECD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268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664ED-C855-DD4B-A5D1-E32DFBA6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23E10-EBD4-7E44-BD5C-C9CBC3825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0CF23-57F9-1D47-847E-1F25A3985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3728D6-8B1E-AD40-867F-C7930CC3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00254D-07CF-1742-B14C-FD2979FF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EB65D-D1CB-6C43-856E-BBD3EEC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54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FF452-BEE3-3345-AE84-41BD1F54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0CFE1E-358A-A44F-9E86-FB0FEB200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A2C404-8C62-E247-A014-34A0DBD6D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C89536-9609-5A46-982B-9752CAC59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E45600-3953-9044-BB91-CD9DE507E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81C1E0-E72E-7542-9A90-844FFD00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210AC8-00F2-AA4C-85D2-5D6FE22B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E21233-3116-894A-9BCA-04E7CB79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271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B0C0E-97CF-DD44-AD07-C5D22E7F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717FF4-D0F1-DD40-861E-66E93FB9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8250EF-2749-7E48-9CE3-D598D2F1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F91DB7-2A08-AD45-AE2C-AD9FA30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549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A2DC2F-1656-C248-9EB6-33C1E6AB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C84997-8AA1-FD40-A774-DB90ECCA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4DF4F4-A776-9E40-83FD-7AD2756A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382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A9A68-95C0-9649-B30D-95C26F53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F62C7-1731-F644-B793-B71B63957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F0AF6A-C105-F444-AFD1-645B14546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8EA2C2-F5F3-9E49-9F56-D55813B8E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8A2A62-07B7-AB44-87C0-E72244C3A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F3A522-E634-6B43-A59A-E4A938BE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044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D7DB7-D062-CF41-839D-204264D9D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5B1B9-983E-C144-A2BB-4E1ECFB43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648603-48C2-6940-905B-06392C700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C7ECCE-427F-0C43-8D19-21317D2C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CE6D67-2D3C-1346-B80A-1B2D70C7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93EAAB-74E7-5D44-8962-E8AAA770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443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8A6786-F3AD-E446-8D13-08AA03C9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A25D3-F0EF-0541-B46D-4B3AF6CB1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E8789D-B657-E244-BC1E-74399ECBE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96543-A2CC-8B4A-91EE-8596264A765E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C83737-8D85-9548-A287-850BD6FC7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8EDAB-D122-0645-80CA-E474BC1A4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E0B9-097F-4F4D-9EC5-1C0F3FB5F68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981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6.jpg"/><Relationship Id="rId7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7.jpg"/><Relationship Id="rId10" Type="http://schemas.openxmlformats.org/officeDocument/2006/relationships/image" Target="../media/image14.jpg"/><Relationship Id="rId4" Type="http://schemas.openxmlformats.org/officeDocument/2006/relationships/image" Target="../media/image10.jpg"/><Relationship Id="rId9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8C4DC-29EC-7046-B99A-5A40C474C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535" y="-53194"/>
            <a:ext cx="9144000" cy="1393511"/>
          </a:xfrm>
        </p:spPr>
        <p:txBody>
          <a:bodyPr>
            <a:normAutofit/>
          </a:bodyPr>
          <a:lstStyle/>
          <a:p>
            <a:r>
              <a:rPr kumimoji="1" lang="en-US" altLang="ko-KR" sz="3200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C</a:t>
            </a:r>
            <a:r>
              <a:rPr kumimoji="1" lang="en-US" altLang="ko-KR" sz="3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razy </a:t>
            </a:r>
            <a:r>
              <a:rPr kumimoji="1" lang="en-US" altLang="ko-KR" sz="3200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A</a:t>
            </a:r>
            <a:r>
              <a:rPr kumimoji="1" lang="en-US" altLang="ko-KR" sz="3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+ </a:t>
            </a:r>
            <a:r>
              <a:rPr kumimoji="1" lang="en-US" altLang="ko-KR" sz="3200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D</a:t>
            </a:r>
            <a:r>
              <a:rPr kumimoji="1" lang="en-US" altLang="ko-KR" sz="3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esign</a:t>
            </a:r>
            <a:r>
              <a:rPr kumimoji="1" lang="en-US" altLang="ko-KR" sz="28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/>
            </a:r>
            <a:br>
              <a:rPr kumimoji="1" lang="en-US" altLang="ko-KR" sz="28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</a:br>
            <a:r>
              <a:rPr kumimoji="1" lang="en-US" altLang="ko-KR" sz="2800" dirty="0" smtClean="0">
                <a:solidFill>
                  <a:schemeClr val="accent5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Adjustable fingers</a:t>
            </a:r>
            <a:r>
              <a:rPr kumimoji="1" lang="en-US" altLang="ko-KR" sz="2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/>
            </a:r>
            <a:br>
              <a:rPr kumimoji="1" lang="en-US" altLang="ko-KR" sz="2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</a:br>
            <a:endParaRPr kumimoji="1" lang="ko-Kore-KR" altLang="en-US" sz="1400" dirty="0">
              <a:solidFill>
                <a:schemeClr val="bg2">
                  <a:lumMod val="50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01F5FF-81FB-054D-95A5-2A76AFFAA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49229" y="1520208"/>
            <a:ext cx="10768154" cy="4478149"/>
            <a:chOff x="949229" y="1130989"/>
            <a:chExt cx="10768154" cy="4478149"/>
          </a:xfrm>
        </p:grpSpPr>
        <p:sp>
          <p:nvSpPr>
            <p:cNvPr id="5" name="TextBox 4"/>
            <p:cNvSpPr txBox="1"/>
            <p:nvPr/>
          </p:nvSpPr>
          <p:spPr>
            <a:xfrm>
              <a:off x="949229" y="1130989"/>
              <a:ext cx="4406540" cy="4478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[ </a:t>
              </a:r>
              <a:r>
                <a:rPr lang="ko-KR" altLang="en-US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제작</a:t>
              </a:r>
              <a:r>
                <a:rPr lang="en-US" altLang="ko-KR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en-US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동기 </a:t>
              </a:r>
              <a:r>
                <a:rPr lang="en-US" altLang="ko-KR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]</a:t>
              </a:r>
              <a:endParaRPr lang="en-US" altLang="ko-Kore-KR" sz="16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algn="ctr" latinLnBrk="1"/>
              <a:endParaRPr lang="ko-Kore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R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(1) </a:t>
              </a:r>
              <a:r>
                <a:rPr lang="ko-KR" altLang="en-US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현재 의수에서 보완하고 싶은 점</a:t>
              </a:r>
              <a:endParaRPr lang="ko-Kore-KR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1)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미용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의수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: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외관상 보완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목적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(ex.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실리콘 의수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)</a:t>
              </a:r>
              <a:endPara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→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기능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적인 움직임 불가능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</a:p>
            <a:p>
              <a:pPr latinLnBrk="1">
                <a:lnSpc>
                  <a:spcPct val="150000"/>
                </a:lnSpc>
              </a:pP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→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‘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미용 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+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기능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’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이 가능하도록 하자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!</a:t>
              </a:r>
            </a:p>
            <a:p>
              <a:pPr latinLnBrk="1">
                <a:lnSpc>
                  <a:spcPct val="150000"/>
                </a:lnSpc>
              </a:pPr>
              <a:endParaRPr lang="en-US" altLang="ko-KR" sz="3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2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)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신체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동력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의수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: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몸체와 어깨에 맞춰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움직임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→ 불편하지 않은 신체부위까지 연결하여 제품의 크기가 큼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→ 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동력을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얻되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제품의 크기를 최소화 하자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!</a:t>
              </a:r>
            </a:p>
            <a:p>
              <a:pPr latinLnBrk="1">
                <a:lnSpc>
                  <a:spcPct val="150000"/>
                </a:lnSpc>
              </a:pPr>
              <a:endParaRPr lang="ko-Kore-KR" altLang="ko-Kore-KR" sz="3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3)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전동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의수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: </a:t>
              </a:r>
              <a:r>
                <a:rPr lang="ko-KR" altLang="ko-Kore-KR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근전신호에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반응하여 </a:t>
              </a:r>
              <a:r>
                <a:rPr lang="ko-KR" altLang="ko-Kore-KR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스위칭되어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움직임 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2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ore-KR" sz="12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                        (</a:t>
              </a:r>
              <a:r>
                <a:rPr lang="ko-KR" altLang="ko-Kore-KR" sz="12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센서 및 전자회로에 의한 제어</a:t>
              </a:r>
              <a:r>
                <a:rPr lang="en-US" altLang="ko-Kore-KR" sz="12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</a:t>
              </a:r>
              <a:r>
                <a:rPr lang="ko-KR" altLang="ko-Kore-KR" sz="12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전원내장형</a:t>
              </a:r>
              <a:r>
                <a:rPr lang="en-US" altLang="ko-Kore-KR" sz="12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)</a:t>
              </a:r>
            </a:p>
            <a:p>
              <a:pPr latinLnBrk="1">
                <a:lnSpc>
                  <a:spcPct val="150000"/>
                </a:lnSpc>
              </a:pPr>
              <a:r>
                <a:rPr lang="en-US" altLang="ko-Kore-KR" sz="12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ore-KR" sz="12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en-US" sz="12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→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전동기를 사용하기 때문에 무겁고 소음이 큼</a:t>
              </a:r>
            </a:p>
            <a:p>
              <a:pPr latinLnBrk="1">
                <a:lnSpc>
                  <a:spcPct val="150000"/>
                </a:lnSpc>
              </a:pP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→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볼트를 줄이거나 가볍고 작은 다른 소재로 대체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하자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!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endParaRPr lang="ko-Kore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ko-KR" altLang="en-US" sz="16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05304" y="1130989"/>
              <a:ext cx="5212079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ore-KR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[</a:t>
              </a:r>
              <a:r>
                <a:rPr lang="ko-KR" altLang="en-US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디자인 컨셉 </a:t>
              </a:r>
              <a:r>
                <a:rPr lang="en-US" altLang="ko-Kore-KR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]</a:t>
              </a:r>
              <a:endParaRPr lang="en-US" altLang="ko-Kore-KR" sz="16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algn="ctr" latinLnBrk="1"/>
              <a:endParaRPr lang="ko-Kore-KR" altLang="ko-Kore-KR" sz="16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R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(1) </a:t>
              </a:r>
              <a:r>
                <a:rPr lang="ko-KR" altLang="en-US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손 전체가 아닌</a:t>
              </a:r>
              <a:r>
                <a:rPr lang="en-US" altLang="ko-KR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en-US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손가락 부위에 집중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-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손가락이 부분적으로 없는 사람들을 위한 의수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-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손가락은 있지만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부분적으로 손가락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관절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사용이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힘든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사람들을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위한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의수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R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(2) </a:t>
              </a:r>
              <a:r>
                <a:rPr lang="ko-KR" altLang="ko-Kore-KR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목표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손가락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개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수에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상관없이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누구든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사용할 수 있는 </a:t>
              </a:r>
              <a:r>
                <a:rPr lang="ko-KR" altLang="ko-Kore-KR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조립형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의수 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가격에 비해 기능성이 뛰어난 </a:t>
              </a:r>
              <a:r>
                <a:rPr lang="ko-KR" altLang="ko-Kore-KR" sz="1400" dirty="0" err="1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가성비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의수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제품을 본인에게 맞게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스스로</a:t>
              </a:r>
              <a:r>
                <a:rPr lang="en-US" altLang="ko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조절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할 수 있게 하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여 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많은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사람들이 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>
                <a:lnSpc>
                  <a:spcPct val="150000"/>
                </a:lnSpc>
              </a:pP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사용할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수 있는 보급형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의수</a:t>
              </a:r>
              <a:endParaRPr lang="en-US" altLang="ko-KR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vl="0"/>
              <a:endParaRPr lang="en-US" altLang="ko-KR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ko-KR" altLang="en-US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5930536" y="1848745"/>
            <a:ext cx="0" cy="39903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5170" y="6095361"/>
            <a:ext cx="1075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소재의 무게와 가격을 고려하여 가격에 비해 뛰어난 기능성을 갖춘 의수 </a:t>
            </a:r>
            <a:r>
              <a:rPr lang="en-US" altLang="ko-Kore-KR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(= </a:t>
            </a:r>
            <a:r>
              <a:rPr lang="ko-KR" altLang="ko-Kore-KR" dirty="0" err="1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가성비</a:t>
            </a:r>
            <a:r>
              <a:rPr lang="ko-KR" altLang="ko-Kore-KR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좋은 제품</a:t>
            </a:r>
            <a:r>
              <a:rPr lang="en-US" altLang="ko-Kore-KR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를 제작하여</a:t>
            </a:r>
            <a:r>
              <a:rPr lang="en-US" altLang="ko-Kore-KR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보급하자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!</a:t>
            </a:r>
            <a:endParaRPr lang="ko-Kore-KR" altLang="ko-Kore-KR" dirty="0">
              <a:solidFill>
                <a:schemeClr val="accent1">
                  <a:lumMod val="7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439" y="1037462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조절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/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조정 가능한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69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A63C4-6FBE-2441-9834-825558320191}"/>
              </a:ext>
            </a:extLst>
          </p:cNvPr>
          <p:cNvSpPr txBox="1"/>
          <p:nvPr/>
        </p:nvSpPr>
        <p:spPr>
          <a:xfrm>
            <a:off x="296678" y="122715"/>
            <a:ext cx="606669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endParaRPr lang="en-US" altLang="ko-Kore-KR" sz="1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(1) </a:t>
            </a:r>
            <a:r>
              <a:rPr lang="ko-KR" altLang="ko-Kore-KR" sz="1400" b="1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외부골격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①</a:t>
            </a:r>
            <a:r>
              <a:rPr lang="en-US" altLang="ko-Kore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마디에서 </a:t>
            </a:r>
            <a:r>
              <a:rPr lang="ko-KR" altLang="ko-Kore-KR" sz="1400" b="1" dirty="0" err="1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윗덮개</a:t>
            </a:r>
            <a:r>
              <a:rPr lang="ko-KR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b="1" dirty="0" err="1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아래덮개</a:t>
            </a:r>
            <a:r>
              <a:rPr lang="ko-KR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</a:t>
            </a:r>
            <a:endParaRPr lang="ko-Kore-KR" altLang="ko-Kore-KR" sz="1400" b="1" dirty="0" smtClean="0">
              <a:solidFill>
                <a:schemeClr val="accent1">
                  <a:lumMod val="7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중요점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덮개형식이기 때문에 결합했을 때 의지가 빠지지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않아야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함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내부 골격과 함께 사용할 때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헐렁하지 않도록 덮개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내부에 미끄럼</a:t>
            </a:r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방지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고무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/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젤리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마감처리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 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아이디어 흐름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</a:t>
            </a:r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 </a:t>
            </a:r>
            <a:r>
              <a:rPr lang="ko-KR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나사 </a:t>
            </a:r>
            <a:r>
              <a:rPr lang="ko-KR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형식</a:t>
            </a:r>
            <a:endParaRPr lang="en-US" altLang="ko-KR" sz="14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 typeface="Wingdings" pitchFamily="2" charset="2"/>
              <a:buChar char="à"/>
            </a:pPr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 typeface="Wingdings" pitchFamily="2" charset="2"/>
              <a:buChar char="à"/>
            </a:pPr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 typeface="Wingdings" pitchFamily="2" charset="2"/>
              <a:buChar char="à"/>
            </a:pPr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 typeface="Wingdings" pitchFamily="2" charset="2"/>
              <a:buChar char="à"/>
            </a:pPr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 typeface="Wingdings" pitchFamily="2" charset="2"/>
              <a:buChar char="à"/>
            </a:pPr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 typeface="Wingdings" pitchFamily="2" charset="2"/>
              <a:buChar char="à"/>
            </a:pPr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 typeface="Wingdings" pitchFamily="2" charset="2"/>
              <a:buChar char="à"/>
            </a:pPr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2</a:t>
            </a:r>
            <a:r>
              <a:rPr lang="en-US" altLang="ko-Kore-KR" sz="1400" b="1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 </a:t>
            </a:r>
            <a:r>
              <a:rPr lang="ko-KR" altLang="en-US" sz="1400" b="1" dirty="0" err="1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벨</a:t>
            </a:r>
            <a:r>
              <a:rPr lang="ko-KR" altLang="ko-Kore-KR" sz="1400" b="1" dirty="0" err="1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크로</a:t>
            </a:r>
            <a:r>
              <a:rPr lang="ko-KR" altLang="ko-Kore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b="1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형식</a:t>
            </a:r>
            <a:endParaRPr lang="ko-Kore-KR" altLang="ko-Kore-KR" sz="1400" b="1" dirty="0">
              <a:solidFill>
                <a:srgbClr val="FF0000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ko-Kore-KR" altLang="ko-Kore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391885" y="2728717"/>
            <a:ext cx="5630092" cy="1169551"/>
            <a:chOff x="391885" y="2883602"/>
            <a:chExt cx="5630092" cy="11695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1C34EB-6AE8-0F46-BE9A-A8139A976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065" t="6996" r="5486" b="45201"/>
            <a:stretch/>
          </p:blipFill>
          <p:spPr>
            <a:xfrm>
              <a:off x="391885" y="2926080"/>
              <a:ext cx="1685109" cy="108459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72491" y="2883602"/>
              <a:ext cx="404948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- </a:t>
              </a:r>
              <a:r>
                <a:rPr lang="ko-KR" altLang="ko-Kore-KR" sz="1400" dirty="0" err="1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윗덮개와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err="1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아래덮개를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겹쳐 나사를 박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아서 고정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-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한계점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1 :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너무 무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거움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  <a:sym typeface="Wingdings" pitchFamily="2" charset="2"/>
                </a:rPr>
                <a:t> 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  <a:sym typeface="Wingdings" pitchFamily="2" charset="2"/>
                </a:rPr>
                <a:t>   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무게를 줄일 수 있는 다른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소재 사용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-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한계점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2 :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사용자 기호에 맞게 조절할 수 없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음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  <a:sym typeface="Wingdings" pitchFamily="2" charset="2"/>
                </a:rPr>
                <a:t>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유연하게 사용자가 조절할 수 있는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소재 사용</a:t>
              </a:r>
              <a:endPara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78823" y="4548514"/>
            <a:ext cx="6010672" cy="1487426"/>
            <a:chOff x="378823" y="4663439"/>
            <a:chExt cx="5831257" cy="1487426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6BC76E66-28AE-A345-BA72-5F62B6077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3" t="64000" r="72735" b="22667"/>
            <a:stretch/>
          </p:blipFill>
          <p:spPr>
            <a:xfrm>
              <a:off x="378823" y="4663439"/>
              <a:ext cx="1593668" cy="148742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74197" y="4765870"/>
              <a:ext cx="42358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- 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가벼운 소재와 뛰어난 결합 강도</a:t>
              </a:r>
              <a:endPara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ko-Kore-KR" sz="1400" dirty="0">
                  <a:solidFill>
                    <a:srgbClr val="FF0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방식</a:t>
              </a:r>
              <a:r>
                <a:rPr lang="en-US" altLang="ko-Kore-KR" sz="1400" dirty="0">
                  <a:solidFill>
                    <a:srgbClr val="FF0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1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: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마디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옆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부분에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얇은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구멍을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2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개를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내서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endPara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           </a:t>
              </a:r>
              <a:r>
                <a:rPr lang="ko-KR" altLang="en-US" sz="1400" dirty="0" err="1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벨</a:t>
              </a:r>
              <a:r>
                <a:rPr lang="ko-KR" altLang="ko-Kore-KR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크로를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넣고</a:t>
              </a:r>
              <a:r>
                <a:rPr lang="en-US" altLang="ko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조절하는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방식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방식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2 :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마디와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마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디를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겹친 상태에서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외골격에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en-US" sz="1400" dirty="0" err="1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벨</a:t>
              </a:r>
              <a:r>
                <a:rPr lang="ko-KR" altLang="ko-Kore-KR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크로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          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가 지나갈 길을 살짝 파서 한바퀴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감싸 조절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          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하는 방식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466114" y="756272"/>
            <a:ext cx="5590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②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마디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마디 사이 연결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endParaRPr lang="en-US" altLang="ko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중요점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</a:p>
          <a:p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손가락을 자유롭게 구부릴 수 있어야 함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의지 안에 있는 실리콘의 움직임에 방해가 되지 않아야 함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endParaRPr lang="en-US" altLang="ko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아이디어 흐름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고무줄</a:t>
            </a:r>
            <a:r>
              <a:rPr lang="en-US" altLang="ko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와이어</a:t>
            </a:r>
            <a:r>
              <a:rPr lang="en-US" altLang="ko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형식</a:t>
            </a:r>
            <a:endParaRPr lang="en-US" altLang="ko-KR" sz="1400" b="1" dirty="0" smtClean="0">
              <a:solidFill>
                <a:srgbClr val="FF0000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</a:endParaRPr>
          </a:p>
        </p:txBody>
      </p:sp>
      <p:pic>
        <p:nvPicPr>
          <p:cNvPr id="1026" name="Picture 2" descr="https://search.pstatic.net/common/?src=http%3A%2F%2Fblogfiles.naver.net%2F20151113_232%2Fystopdent_1447387502086OevzQ_PNG%2F%25BB%25E7%25BF%25EB%25B9%25FD4.PNG&amp;type=sc960_83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t="19295" r="12433" b="20676"/>
          <a:stretch/>
        </p:blipFill>
        <p:spPr bwMode="auto">
          <a:xfrm>
            <a:off x="6591324" y="2622913"/>
            <a:ext cx="2109417" cy="12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732958" y="2622913"/>
            <a:ext cx="32918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가볍고 간편함</a:t>
            </a:r>
            <a:endParaRPr lang="en-US" altLang="ko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기본 탄성력이 있어서 굽히는 것 뿐만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아니라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다시 손가락이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펴지는 것도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자연스러움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고무줄을 걸 수 있는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후크를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부착해야 함</a:t>
            </a:r>
            <a:endParaRPr lang="ko-KR" altLang="en-US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311996" y="5277394"/>
            <a:ext cx="390128" cy="180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869562" y="4468230"/>
            <a:ext cx="2314247" cy="2245551"/>
            <a:chOff x="6960382" y="4471121"/>
            <a:chExt cx="2314247" cy="22455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382" y="4471121"/>
              <a:ext cx="2314247" cy="172845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872199" y="4663131"/>
              <a:ext cx="840727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위쪽덮개</a:t>
              </a:r>
              <a:endPara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904301">
              <a:off x="6966330" y="4825001"/>
              <a:ext cx="688327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벨크로</a:t>
              </a:r>
              <a:endPara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19" name="위로 구부러진 화살표 18"/>
            <p:cNvSpPr/>
            <p:nvPr/>
          </p:nvSpPr>
          <p:spPr>
            <a:xfrm>
              <a:off x="7037000" y="5682343"/>
              <a:ext cx="2107000" cy="834282"/>
            </a:xfrm>
            <a:prstGeom prst="curvedUpArrow">
              <a:avLst>
                <a:gd name="adj1" fmla="val 14453"/>
                <a:gd name="adj2" fmla="val 50000"/>
                <a:gd name="adj3" fmla="val 25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66747" y="6193452"/>
              <a:ext cx="701516" cy="52322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돌려서 부착</a:t>
              </a:r>
              <a:endPara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129798" y="4451623"/>
            <a:ext cx="299315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손을 위에서 바라봤을 때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벨크로가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눈에 잘 띄지 않음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살짝 튀어나와서 불편한 고무줄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후크</a:t>
            </a:r>
            <a:r>
              <a:rPr lang="en-US" altLang="ko-KR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r>
              <a:rPr lang="ko-KR" altLang="en-US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얇은 구멍 하단에 위치</a:t>
            </a:r>
            <a:r>
              <a:rPr lang="en-US" altLang="ko-KR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를 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벨크로로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덮어서 가릴 수 있음</a:t>
            </a:r>
            <a:r>
              <a:rPr lang="en-US" altLang="ko-KR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(</a:t>
            </a:r>
            <a:r>
              <a:rPr lang="ko-KR" altLang="en-US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위</a:t>
            </a:r>
            <a:r>
              <a:rPr lang="en-US" altLang="ko-KR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/</a:t>
            </a:r>
            <a:r>
              <a:rPr lang="ko-KR" altLang="en-US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아래 덮개가  </a:t>
            </a:r>
            <a:endParaRPr lang="en-US" altLang="ko-KR" sz="12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2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</a:t>
            </a:r>
            <a:r>
              <a:rPr lang="ko-KR" altLang="en-US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겹치는 부분이 부분적으로 넓어야 함</a:t>
            </a:r>
            <a:r>
              <a:rPr lang="en-US" altLang="ko-KR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</a:p>
          <a:p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벨크로가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연결된 쪽은 위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/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아래 덮개가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고정되어 있고 오른쪽부분은 개방되어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있어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벨크로를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통해 쉽게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탈부착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가능</a:t>
            </a:r>
            <a:endParaRPr lang="ko-KR" altLang="en-US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A5FA8-79B3-4A4A-BAAE-EC0D3A345E1A}"/>
              </a:ext>
            </a:extLst>
          </p:cNvPr>
          <p:cNvSpPr txBox="1"/>
          <p:nvPr/>
        </p:nvSpPr>
        <p:spPr>
          <a:xfrm>
            <a:off x="240323" y="485837"/>
            <a:ext cx="552039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③</a:t>
            </a:r>
            <a:r>
              <a:rPr lang="en-US" altLang="ko-Kore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손바닥 </a:t>
            </a:r>
            <a:r>
              <a:rPr lang="ko-KR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사이 </a:t>
            </a:r>
            <a:r>
              <a:rPr lang="ko-KR" altLang="ko-Kore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중요점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손가락을 부분적으로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착용할 수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있어야 함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연결되었을 때 쉽게 분리되지 않고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결합이 강해야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함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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와이어에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의해 어느정도 고정이 되어있기 때문에 고정되는 힘을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더해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  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줄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수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있는 추가적인 연결 필요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 부위가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실리콘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의지를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착용하지 않는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부분과 외적으로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비슷해야 함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 부위 부품으로 인한 무게가 부담스럽지 않아야 함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손가락의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움직임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기능을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최대한 정상적으로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실현할 수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있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어야 함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 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아이디어 흐름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1) </a:t>
            </a:r>
            <a:r>
              <a:rPr lang="ko-KR" altLang="en-US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볼트</a:t>
            </a:r>
            <a:r>
              <a:rPr lang="ko-KR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형식 연결</a:t>
            </a:r>
            <a:endParaRPr lang="ko-Kore-KR" altLang="ko-Kore-KR" sz="14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Tx/>
              <a:buChar char="-"/>
            </a:pPr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Tx/>
              <a:buChar char="-"/>
            </a:pPr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Tx/>
              <a:buChar char="-"/>
            </a:pPr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Tx/>
              <a:buChar char="-"/>
            </a:pPr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Tx/>
              <a:buChar char="-"/>
            </a:pPr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Tx/>
              <a:buChar char="-"/>
            </a:pPr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Tx/>
              <a:buChar char="-"/>
            </a:pPr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한계점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 :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볼트 연결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부분의 길이만큼 손가락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길이 또는 본체의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길이를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         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확보해야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함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vl="0"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 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착용자가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실제 손 길이와 다른 느낌을 받아 적응하는데 힘들 수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있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음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vl="0"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 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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외적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으로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매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우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부자연스러워 보일 수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있음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vl="0"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 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한계점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 :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의지가 부분적으로 부착되기 때문에 연결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부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위가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어색함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  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방법을 시계 </a:t>
            </a:r>
            <a:r>
              <a:rPr lang="ko-KR" altLang="ko-Kore-KR" sz="1400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똑딱이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형식으로 바꿔보자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!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C34EB-6AE8-0F46-BE9A-A8139A97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92" t="6997" r="3294" b="30887"/>
          <a:stretch/>
        </p:blipFill>
        <p:spPr>
          <a:xfrm>
            <a:off x="378823" y="3405833"/>
            <a:ext cx="1245514" cy="1332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2837" y="3763658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‘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치아</a:t>
            </a:r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임플란트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’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에서 영감을 얻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음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견고한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결합 가능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사용자가 혼자 </a:t>
            </a:r>
            <a:r>
              <a:rPr lang="ko-KR" altLang="ko-Kore-KR" sz="1400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탈부착하기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편함</a:t>
            </a:r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967041" y="916725"/>
            <a:ext cx="6050788" cy="5693866"/>
            <a:chOff x="6035041" y="281354"/>
            <a:chExt cx="6050788" cy="56938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0C5516-D16F-674F-B7AC-7FEFC2AB9C75}"/>
                </a:ext>
              </a:extLst>
            </p:cNvPr>
            <p:cNvSpPr txBox="1"/>
            <p:nvPr/>
          </p:nvSpPr>
          <p:spPr>
            <a:xfrm>
              <a:off x="6035041" y="281354"/>
              <a:ext cx="5982788" cy="5693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2</a:t>
              </a:r>
              <a:r>
                <a:rPr lang="en-US" altLang="ko-Kore-KR" sz="1400" b="1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) </a:t>
              </a:r>
              <a:r>
                <a:rPr lang="ko-KR" altLang="ko-Kore-KR" sz="1400" b="1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메탈 </a:t>
              </a:r>
              <a:r>
                <a:rPr lang="ko-KR" altLang="ko-Kore-KR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시계</a:t>
              </a:r>
              <a:r>
                <a:rPr lang="en-US" altLang="ko-KR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en-US" sz="1400" b="1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똑딱이</a:t>
              </a:r>
              <a:r>
                <a:rPr lang="ko-KR" altLang="en-US" sz="1400" b="1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형식 연결</a:t>
              </a:r>
              <a:endParaRPr lang="en-US" altLang="ko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한계점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1 :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금속이 딱딱해서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MCP Joint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를 움직이는데 한계가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있음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vl="0" latinLnBrk="1"/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  <a:sym typeface="Wingdings" pitchFamily="2" charset="2"/>
                </a:rPr>
                <a:t>   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더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유연하게 움직일 수 있는 소재를 사용해야 한다 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vl="0"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  <a:sym typeface="Wingdings" pitchFamily="2" charset="2"/>
                </a:rPr>
                <a:t>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  <a:sym typeface="Wingdings" pitchFamily="2" charset="2"/>
                </a:rPr>
                <a:t>  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고무줄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/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와이어를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사용하자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!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 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한계점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2 :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의지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를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3~4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개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착용해야 할 경우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연결부위 부품때문에 </a:t>
              </a:r>
              <a:r>
                <a:rPr lang="ko-KR" altLang="en-US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무거워짐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  <a:sym typeface="Wingdings" pitchFamily="2" charset="2"/>
                </a:rPr>
                <a:t>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  <a:sym typeface="Wingdings" pitchFamily="2" charset="2"/>
                </a:rPr>
                <a:t>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  <a:sym typeface="Wingdings" pitchFamily="2" charset="2"/>
                </a:rPr>
                <a:t>제품 전체의 무게를 더 줄일 수 있는 방법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을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찾아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야 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함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 </a:t>
              </a:r>
              <a:endPara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r>
                <a:rPr lang="en-US" altLang="ko-Kore-KR" sz="1400" b="1" dirty="0" smtClean="0">
                  <a:solidFill>
                    <a:srgbClr val="FF0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3</a:t>
              </a:r>
              <a:r>
                <a:rPr lang="en-US" altLang="ko-Kore-KR" sz="1400" b="1" dirty="0">
                  <a:solidFill>
                    <a:srgbClr val="FF0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) </a:t>
              </a:r>
              <a:r>
                <a:rPr lang="ko-KR" altLang="ko-Kore-KR" sz="1400" b="1" dirty="0">
                  <a:solidFill>
                    <a:srgbClr val="FF0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고무줄 형식 </a:t>
              </a:r>
              <a:r>
                <a:rPr lang="en-US" altLang="ko-Kore-KR" sz="1400" b="1" dirty="0">
                  <a:solidFill>
                    <a:srgbClr val="FF0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(</a:t>
              </a:r>
              <a:r>
                <a:rPr lang="ko-KR" altLang="ko-Kore-KR" sz="1400" b="1" dirty="0">
                  <a:solidFill>
                    <a:srgbClr val="FF0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와이어 형식</a:t>
              </a:r>
              <a:r>
                <a:rPr lang="en-US" altLang="ko-Kore-KR" sz="1400" b="1" dirty="0">
                  <a:solidFill>
                    <a:srgbClr val="FF0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) </a:t>
              </a:r>
              <a:r>
                <a:rPr lang="ko-KR" altLang="ko-Kore-KR" sz="1400" b="1" dirty="0" smtClean="0">
                  <a:solidFill>
                    <a:srgbClr val="FF0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연결</a:t>
              </a:r>
              <a:endParaRPr lang="en-US" altLang="ko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endPara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pPr latinLnBrk="1"/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endParaRPr kumimoji="1" lang="ko-Kore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6BC76E66-28AE-A345-BA72-5F62B6077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364" t="62476" r="1406" b="13905"/>
            <a:stretch/>
          </p:blipFill>
          <p:spPr>
            <a:xfrm>
              <a:off x="6137272" y="647916"/>
              <a:ext cx="2103542" cy="14491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43045" y="895415"/>
              <a:ext cx="36747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밀폐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유리병의 고리에서 영감을 얻어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비슷한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효과를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가진 시계의 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연결부위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를 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떠올림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볼트 연결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형식의 한계점인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심미적인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부자연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</a:t>
              </a:r>
            </a:p>
            <a:p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 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스러움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이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보완되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며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움직임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이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자연스러</a:t>
              </a:r>
              <a:r>
                <a:rPr lang="ko-KR" altLang="en-US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워짐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pic>
          <p:nvPicPr>
            <p:cNvPr id="8" name="Picture 2" descr="https://search.pstatic.net/common/?src=http%3A%2F%2Fblogfiles.naver.net%2F20151113_232%2Fystopdent_1447387502086OevzQ_PNG%2F%25BB%25E7%25BF%25EB%25B9%25FD4.PNG&amp;type=sc960_83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9" t="19295" r="12433" b="20676"/>
            <a:stretch/>
          </p:blipFill>
          <p:spPr bwMode="auto">
            <a:xfrm>
              <a:off x="6115876" y="4297679"/>
              <a:ext cx="2109417" cy="121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8275045" y="4430012"/>
              <a:ext cx="38107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- 1), 2</a:t>
              </a:r>
              <a:r>
                <a:rPr lang="en-US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)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연결 방식보다 </a:t>
              </a:r>
              <a:r>
                <a:rPr lang="ko-KR" altLang="en-US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약한 결합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강도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무게가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훨씬 </a:t>
              </a:r>
              <a:r>
                <a:rPr lang="ko-KR" altLang="en-US" sz="1400" dirty="0" err="1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가벼워짐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r>
                <a:rPr lang="en-US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훨씬 자연스러운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움직임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및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디자인</a:t>
              </a:r>
              <a:endParaRPr lang="ko-Kore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  <a:p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-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부품의 </a:t>
              </a:r>
              <a:r>
                <a:rPr lang="ko-KR" altLang="ko-Kore-KR" sz="1400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가격이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줄어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의수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자체의</a:t>
              </a:r>
              <a:r>
                <a:rPr lang="en-US" altLang="ko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ko-Kore-KR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가격</a:t>
              </a:r>
              <a:r>
                <a:rPr lang="ko-KR" altLang="en-US" sz="1400" dirty="0" smtClean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이 낮아짐</a:t>
              </a:r>
              <a:endPara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F5184-D8EF-F543-8548-D29711C11443}"/>
              </a:ext>
            </a:extLst>
          </p:cNvPr>
          <p:cNvSpPr txBox="1"/>
          <p:nvPr/>
        </p:nvSpPr>
        <p:spPr>
          <a:xfrm>
            <a:off x="261257" y="254224"/>
            <a:ext cx="5342709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④</a:t>
            </a:r>
            <a:r>
              <a:rPr lang="en-US" altLang="ko-Kore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손바닥 </a:t>
            </a:r>
            <a:r>
              <a:rPr lang="ko-KR" altLang="ko-Kore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본체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ko-Kore-KR" altLang="ko-Kore-KR" sz="1400" dirty="0">
              <a:solidFill>
                <a:schemeClr val="accent1">
                  <a:lumMod val="7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아이디어 흐름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</a:t>
            </a:r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 </a:t>
            </a:r>
            <a:r>
              <a:rPr lang="ko-KR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장갑 형식</a:t>
            </a:r>
            <a:endParaRPr lang="ko-Kore-KR" altLang="ko-Kore-KR" sz="14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한계점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 :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볼트 연결 방식을 사용하려면</a:t>
            </a:r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장갑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형태의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본체를 구상해야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           하지만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나머지 손가락의 움직임을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방해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하게 됨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         (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정상적인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손가락을 볼트를 돌리는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구멍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안으로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넣어야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함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vl="0"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 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장갑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형식이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아니라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위</a:t>
            </a:r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아래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덮개 형식으로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바꿔보자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!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 </a:t>
            </a:r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</a:t>
            </a:r>
            <a:r>
              <a:rPr lang="en-US" altLang="ko-Kore-KR" sz="1400" b="1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 </a:t>
            </a:r>
            <a:r>
              <a:rPr lang="ko-KR" altLang="ko-Kore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덮개 </a:t>
            </a:r>
            <a:r>
              <a:rPr lang="ko-KR" altLang="ko-Kore-KR" sz="1400" b="1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형식 </a:t>
            </a:r>
            <a:endParaRPr lang="ko-Kore-KR" altLang="ko-Kore-KR" sz="1400" b="1" dirty="0">
              <a:solidFill>
                <a:srgbClr val="FF0000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endParaRPr lang="ko-Kore-KR" altLang="ko-Kore-KR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52" t="4330" r="3690" b="8884"/>
          <a:stretch/>
        </p:blipFill>
        <p:spPr>
          <a:xfrm>
            <a:off x="418011" y="1227910"/>
            <a:ext cx="2348087" cy="14630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66098" y="1482375"/>
            <a:ext cx="2707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볼트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형식의 의지와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단단한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결합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가능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사용자가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혼자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탈부착하기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쉬움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안정적인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착용감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F61647-C3F2-2D4C-AC84-148E0A44A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8" t="57143" r="42321" b="12000"/>
          <a:stretch/>
        </p:blipFill>
        <p:spPr>
          <a:xfrm>
            <a:off x="359229" y="4568119"/>
            <a:ext cx="2177142" cy="1306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9994" y="4544488"/>
            <a:ext cx="3296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손바닥 부분을 제외하고 손등만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덮는 형태</a:t>
            </a:r>
            <a:endParaRPr lang="en-US" altLang="ko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손바닥 부분은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벨크로로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감싸서 손의 크기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에 맞게 의수의 크기를 조절할 수 있음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손가락부분의 각 유닛들을 연결해야하기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때문에 엄지 부분도 검지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~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소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지 아랫부분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처럼 충분히 두꺼워야 함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18CA1-7A35-9646-995A-2EA0A021696B}"/>
              </a:ext>
            </a:extLst>
          </p:cNvPr>
          <p:cNvSpPr txBox="1"/>
          <p:nvPr/>
        </p:nvSpPr>
        <p:spPr>
          <a:xfrm>
            <a:off x="6008412" y="316523"/>
            <a:ext cx="60355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3-2.</a:t>
            </a:r>
            <a:r>
              <a:rPr lang="ko-KR" altLang="en-US" sz="1400" b="1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내부골격</a:t>
            </a:r>
            <a:endParaRPr lang="en-US" altLang="ko-Kore-KR" sz="1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  <a:sym typeface="Wingdings" pitchFamily="2" charset="2"/>
            </a:endParaRPr>
          </a:p>
          <a:p>
            <a:pPr latinLnBrk="1"/>
            <a:r>
              <a:rPr lang="en-US" altLang="ko-Kore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① </a:t>
            </a:r>
            <a:r>
              <a:rPr lang="ko-KR" altLang="ko-Kore-KR" sz="1400" b="1" dirty="0" smtClean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내부 </a:t>
            </a:r>
            <a:r>
              <a:rPr lang="ko-KR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실리콘 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ko-Kore-KR" altLang="ko-Kore-KR" sz="1400" dirty="0">
              <a:solidFill>
                <a:schemeClr val="accent1">
                  <a:lumMod val="7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중요점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이 없는 경우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실리콘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의수를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먼저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착용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하고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외부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골격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착용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실리콘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손가락의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끝부분은 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‘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터치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기능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’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을 위해 사용될 수 있음 </a:t>
            </a:r>
            <a:endParaRPr lang="en-US" altLang="ko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2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ex.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스마트폰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터치 가능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터치 형식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도어락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사용 가능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 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</a:t>
            </a:r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 </a:t>
            </a:r>
            <a:r>
              <a:rPr lang="ko-KR" altLang="en-US" sz="1400" b="1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기둥형</a:t>
            </a:r>
            <a:r>
              <a:rPr lang="ko-KR" altLang="en-US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손가락</a:t>
            </a:r>
            <a:endParaRPr lang="en-US" altLang="ko-KR" sz="1400" b="1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한계점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 :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외부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골격과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일체형이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아니기 때문에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미끄러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져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빠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질 수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있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음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   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미끄러지지 않도록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고정해주는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부분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필요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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외부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골격의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안쪽 면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에 미끄럼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방지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고무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/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젤리를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부착하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자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!</a:t>
            </a: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    </a:t>
            </a:r>
            <a:endParaRPr lang="ko-Kore-KR" altLang="ko-Kore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2</a:t>
            </a:r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 </a:t>
            </a:r>
            <a:r>
              <a:rPr lang="ko-KR" altLang="ko-Kore-KR" sz="14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관절형</a:t>
            </a:r>
            <a:r>
              <a:rPr lang="ko-KR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손가락 </a:t>
            </a:r>
            <a:r>
              <a:rPr lang="en-US" altLang="ko-Kore-KR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 </a:t>
            </a:r>
            <a:r>
              <a:rPr lang="en-US" altLang="ko-Kore-KR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           </a:t>
            </a:r>
            <a:r>
              <a:rPr lang="en-US" altLang="ko-Kore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3)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장갑형</a:t>
            </a:r>
            <a:r>
              <a:rPr lang="en-US" altLang="ko-KR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/</a:t>
            </a:r>
            <a:r>
              <a:rPr lang="ko-KR" altLang="en-US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부분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부착형</a:t>
            </a:r>
            <a:r>
              <a:rPr lang="ko-KR" altLang="en-US" sz="1400" b="1" dirty="0" smtClean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실리콘 손가락</a:t>
            </a:r>
            <a:endParaRPr lang="ko-Kore-KR" altLang="ko-Kore-KR" sz="1400" b="1" dirty="0">
              <a:solidFill>
                <a:srgbClr val="FF0000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588A50-DB38-874A-A34D-549B7E428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82" t="19683" r="64480" b="56889"/>
          <a:stretch/>
        </p:blipFill>
        <p:spPr>
          <a:xfrm>
            <a:off x="6177178" y="2331978"/>
            <a:ext cx="1322026" cy="9621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80828" y="2331978"/>
            <a:ext cx="4463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손가락을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앞에서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봤을 때와 동일한 기둥</a:t>
            </a:r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형식의 손가락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한계점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 :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손가락을 굽히는 기능을</a:t>
            </a:r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수행하지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못함</a:t>
            </a:r>
            <a:endParaRPr lang="en-US" altLang="ko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   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손가락을 자유롭게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움직일 수 있도록 관절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부분은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 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얇게 제작하자</a:t>
            </a:r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!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588A50-DB38-874A-A34D-549B7E428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84" t="19429" r="33017" b="53714"/>
          <a:stretch/>
        </p:blipFill>
        <p:spPr>
          <a:xfrm>
            <a:off x="6135778" y="4582112"/>
            <a:ext cx="1274713" cy="11375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77" y="4713233"/>
            <a:ext cx="1043012" cy="9296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2240" b="51983"/>
          <a:stretch/>
        </p:blipFill>
        <p:spPr>
          <a:xfrm>
            <a:off x="8264873" y="4605220"/>
            <a:ext cx="2787297" cy="10966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9804" y="5769117"/>
            <a:ext cx="2100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관절이 원활하게 </a:t>
            </a:r>
            <a:endParaRPr lang="en-US" altLang="ko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움직일 수 있도록 관절에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원형 금속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회전축</a:t>
            </a:r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을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끼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움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7630255" y="5262701"/>
            <a:ext cx="390128" cy="180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64873" y="5806037"/>
            <a:ext cx="3833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실리콘이 충분히 부드러워서 관절 없이도 구부러짐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한마디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하나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전체가     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없어도 적절한 제품을 선택하여 온전한 손의 형태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를 가질 수 있음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1257" y="5984561"/>
            <a:ext cx="550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시작 부분을 사방에서 감싸지 않기 때문에 필요에 따라 실리콘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손가락을 연결하는 것이 불가능함</a:t>
            </a:r>
            <a:endParaRPr lang="ko-KR" altLang="en-US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cxnSp>
        <p:nvCxnSpPr>
          <p:cNvPr id="22" name="꺾인 연결선 21"/>
          <p:cNvCxnSpPr/>
          <p:nvPr/>
        </p:nvCxnSpPr>
        <p:spPr>
          <a:xfrm>
            <a:off x="3014536" y="6376252"/>
            <a:ext cx="5367744" cy="24152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60" y="5469519"/>
            <a:ext cx="1177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부분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부착형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  <a:endParaRPr lang="ko-KR" altLang="en-US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1C34EB-6AE8-0F46-BE9A-A8139A97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0" y="228230"/>
            <a:ext cx="4502528" cy="214902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F61647-C3F2-2D4C-AC84-148E0A44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957" y="153579"/>
            <a:ext cx="4712174" cy="32564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DE388E-3756-0049-AA35-EE0603353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650" y="3873761"/>
            <a:ext cx="4512498" cy="2866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588A50-DB38-874A-A34D-549B7E428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85" y="4468408"/>
            <a:ext cx="3066422" cy="2272026"/>
          </a:xfrm>
          <a:prstGeom prst="rect">
            <a:avLst/>
          </a:prstGeom>
        </p:spPr>
      </p:pic>
      <p:pic>
        <p:nvPicPr>
          <p:cNvPr id="9" name="그림 8" descr="텍스트, 선화이(가) 표시된 사진&#10;&#10;자동 생성된 설명">
            <a:extLst>
              <a:ext uri="{FF2B5EF4-FFF2-40B4-BE49-F238E27FC236}">
                <a16:creationId xmlns:a16="http://schemas.microsoft.com/office/drawing/2014/main" id="{56012EBC-8414-454D-877D-2A70507CC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611" y="228230"/>
            <a:ext cx="1964630" cy="2374498"/>
          </a:xfrm>
          <a:prstGeom prst="rect">
            <a:avLst/>
          </a:prstGeom>
        </p:spPr>
      </p:pic>
      <p:pic>
        <p:nvPicPr>
          <p:cNvPr id="10" name="그림 9" descr="선화이(가) 표시된 사진&#10;&#10;자동 생성된 설명">
            <a:extLst>
              <a:ext uri="{FF2B5EF4-FFF2-40B4-BE49-F238E27FC236}">
                <a16:creationId xmlns:a16="http://schemas.microsoft.com/office/drawing/2014/main" id="{527D8800-1B5E-2243-848F-2B75039B4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388" y="2377252"/>
            <a:ext cx="2269782" cy="1706302"/>
          </a:xfrm>
          <a:prstGeom prst="rect">
            <a:avLst/>
          </a:prstGeom>
        </p:spPr>
      </p:pic>
      <p:pic>
        <p:nvPicPr>
          <p:cNvPr id="11" name="그림 10" descr="선화이(가) 표시된 사진&#10;&#10;자동 생성된 설명">
            <a:extLst>
              <a:ext uri="{FF2B5EF4-FFF2-40B4-BE49-F238E27FC236}">
                <a16:creationId xmlns:a16="http://schemas.microsoft.com/office/drawing/2014/main" id="{7DC56402-CACF-3243-BF7A-3E7FEEF6C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26" y="2377252"/>
            <a:ext cx="2292197" cy="185684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BC76E66-28AE-A345-BA72-5F62B60770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7613" y="3426327"/>
            <a:ext cx="2628429" cy="3314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2" t="2095" b="25334"/>
          <a:stretch/>
        </p:blipFill>
        <p:spPr>
          <a:xfrm>
            <a:off x="2455142" y="4478091"/>
            <a:ext cx="2199090" cy="2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349C4-806F-2B45-B36B-DCEFD7D211B6}"/>
              </a:ext>
            </a:extLst>
          </p:cNvPr>
          <p:cNvSpPr txBox="1"/>
          <p:nvPr/>
        </p:nvSpPr>
        <p:spPr>
          <a:xfrm>
            <a:off x="354556" y="319325"/>
            <a:ext cx="5667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최종 디자인 및 설명</a:t>
            </a:r>
            <a:endParaRPr kumimoji="1" lang="en-US" altLang="ko-KR" sz="8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56DDA-65AB-0F41-8BEB-70156F5FA680}"/>
              </a:ext>
            </a:extLst>
          </p:cNvPr>
          <p:cNvSpPr txBox="1"/>
          <p:nvPr/>
        </p:nvSpPr>
        <p:spPr>
          <a:xfrm>
            <a:off x="7223761" y="719435"/>
            <a:ext cx="472875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 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구조</a:t>
            </a:r>
            <a:r>
              <a:rPr lang="en-US" altLang="ko-Kore-KR" sz="1400" b="1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]</a:t>
            </a:r>
          </a:p>
          <a:p>
            <a:pPr latinLnBrk="1"/>
            <a:r>
              <a:rPr lang="en-US" altLang="ko-Kore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①</a:t>
            </a:r>
            <a:r>
              <a:rPr lang="en-US" altLang="ko-Kore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마디에서 </a:t>
            </a:r>
            <a:r>
              <a:rPr lang="ko-KR" altLang="ko-Kore-KR" sz="1400" b="1" u="sng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윗덮개</a:t>
            </a:r>
            <a:r>
              <a:rPr lang="ko-KR" altLang="ko-Kore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ore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b="1" u="sng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아래덮개</a:t>
            </a:r>
            <a:r>
              <a:rPr lang="ko-KR" altLang="ko-Kore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</a:t>
            </a:r>
            <a:endParaRPr lang="en-US" altLang="ko-KR" sz="1400" b="1" u="sng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벨크로를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이용하여 고정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  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왼쪽은 고무줄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후크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위쪽으로 얇고 긴 구멍 두개가 뚫려있어    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   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그 사이로 지나가는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벨크로에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의해 고정됨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  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오른쪽은 고정되어 있지 않고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벨크로를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부착하면 고정됨</a:t>
            </a:r>
            <a:endParaRPr lang="en-US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ko-Kore-KR" altLang="ko-Kore-KR" sz="1400" b="1" u="sng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vl="0" latinLnBrk="1"/>
            <a:r>
              <a:rPr lang="ko-KR" altLang="en-US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② </a:t>
            </a:r>
            <a:r>
              <a:rPr lang="ko-KR" altLang="ko-Kore-KR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</a:t>
            </a:r>
            <a:r>
              <a:rPr lang="en-US" altLang="ko-KR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마디 </a:t>
            </a:r>
            <a:r>
              <a:rPr lang="en-US" altLang="ko-KR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마디 연결</a:t>
            </a:r>
            <a:endParaRPr lang="ko-Kore-KR" altLang="ko-Kore-KR" sz="14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한 손가락 당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3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개의 서브 유닛을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한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개의 서브 유닛은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위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아래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덮개로</a:t>
            </a:r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구성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각 서브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유닛끼리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충돌하거나 겹쳐지는 것을 막기 위해 유닛이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맞닿는 부분에 범퍼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부착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③ </a:t>
            </a:r>
            <a:r>
              <a:rPr lang="ko-KR" altLang="ko-Kore-KR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</a:t>
            </a:r>
            <a:r>
              <a:rPr lang="en-US" altLang="ko-KR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- </a:t>
            </a:r>
            <a:r>
              <a:rPr lang="ko-KR" altLang="ko-Kore-KR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손바닥 </a:t>
            </a:r>
            <a:r>
              <a:rPr lang="ko-KR" altLang="ko-Kore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연결</a:t>
            </a:r>
            <a:endParaRPr lang="ko-Kore-KR" altLang="ko-Kore-KR" sz="14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볼트와 같은 금속이 아닌 고무줄과 와이어로만 연결되어 있기  </a:t>
            </a:r>
            <a:endParaRPr lang="en-US" altLang="ko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때문에 자연스러운 움직임이 가능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MCP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관절의 기능을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수행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할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수 있도록 제작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손가락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여부에 따라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실리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콘 장갑을 착용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할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수 있으며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의지를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착용하지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않는 손가락들의 움직임이 자유로울 수 있도록 제작</a:t>
            </a:r>
            <a:endParaRPr lang="en-US" altLang="ko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285750" indent="-285750" latinLnBrk="1">
              <a:buFontTx/>
              <a:buChar char="-"/>
            </a:pPr>
            <a:endParaRPr lang="ko-Kore-KR" altLang="ko-Kore-KR" sz="14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vl="0" latinLnBrk="1"/>
            <a:r>
              <a:rPr lang="en-US" altLang="ko-Kore-KR" sz="1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④</a:t>
            </a:r>
            <a:r>
              <a:rPr lang="en-US" altLang="ko-Kore-KR" sz="1400" b="1" dirty="0">
                <a:solidFill>
                  <a:schemeClr val="accent1">
                    <a:lumMod val="7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itchFamily="2" charset="2"/>
              </a:rPr>
              <a:t> </a:t>
            </a:r>
            <a:r>
              <a:rPr lang="ko-KR" altLang="ko-Kore-KR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손바닥</a:t>
            </a:r>
            <a:r>
              <a:rPr lang="en-US" altLang="ko-Kore-KR" sz="1400" b="1" u="sng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r>
              <a:rPr lang="ko-KR" altLang="ko-Kore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본체</a:t>
            </a:r>
            <a:r>
              <a:rPr lang="en-US" altLang="ko-Kore-KR" sz="1400" b="1" u="sng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)</a:t>
            </a:r>
            <a:endParaRPr lang="ko-Kore-KR" altLang="ko-Kore-KR" sz="14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부분적으로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의지 착용을 했을 때</a:t>
            </a:r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움직임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이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자연스러울 수 </a:t>
            </a:r>
            <a:endParaRPr lang="en-US" altLang="ko-KR" sz="1400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있도록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덮개가 덮는 부분의 최소화하여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제작 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너무 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무겁지 않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고 </a:t>
            </a:r>
            <a:r>
              <a:rPr lang="ko-KR" altLang="en-US" sz="1400" dirty="0" err="1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착용감이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편하도록 얇게</a:t>
            </a:r>
            <a:r>
              <a:rPr lang="ko-KR" altLang="ko-Kore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ko-Kore-KR" sz="14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제작</a:t>
            </a:r>
            <a:endParaRPr lang="ko-Kore-KR" altLang="ko-Kore-KR" sz="14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latinLnBrk="1"/>
            <a:r>
              <a:rPr lang="en-US" altLang="ko-KR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1400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의지와 연결이 편하고 자연스러울 수 있도록 제작</a:t>
            </a:r>
            <a:endParaRPr lang="ko-Kore-KR" altLang="ko-Kore-KR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endParaRPr kumimoji="1" lang="ko-Kore-KR" altLang="en-US" sz="28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556" y="992318"/>
            <a:ext cx="6686324" cy="53553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최종 디자인 그림</a:t>
            </a:r>
            <a:endParaRPr lang="en-US" altLang="ko-KR" dirty="0" smtClean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4" y="1104073"/>
            <a:ext cx="5848502" cy="3899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0" y="3972666"/>
            <a:ext cx="2307651" cy="2269821"/>
          </a:xfrm>
          <a:prstGeom prst="rect">
            <a:avLst/>
          </a:prstGeom>
        </p:spPr>
      </p:pic>
      <p:cxnSp>
        <p:nvCxnSpPr>
          <p:cNvPr id="9" name="구부러진 연결선 8"/>
          <p:cNvCxnSpPr/>
          <p:nvPr/>
        </p:nvCxnSpPr>
        <p:spPr>
          <a:xfrm rot="5400000">
            <a:off x="844013" y="3085111"/>
            <a:ext cx="981272" cy="718456"/>
          </a:xfrm>
          <a:prstGeom prst="curvedConnector3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78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948</Words>
  <Application>Microsoft Office PowerPoint</Application>
  <PresentationFormat>와이드스크린</PresentationFormat>
  <Paragraphs>257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THE외계인설명서</vt:lpstr>
      <vt:lpstr>맑은 고딕</vt:lpstr>
      <vt:lpstr>Arial</vt:lpstr>
      <vt:lpstr>Calibri Light</vt:lpstr>
      <vt:lpstr>Calibri</vt:lpstr>
      <vt:lpstr>Wingdings</vt:lpstr>
      <vt:lpstr>Office 테마</vt:lpstr>
      <vt:lpstr>Crazy A+ Design Adjustable fingers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팀명 프로젝트 제목</dc:title>
  <dc:creator>서예원</dc:creator>
  <cp:lastModifiedBy>User</cp:lastModifiedBy>
  <cp:revision>98</cp:revision>
  <dcterms:created xsi:type="dcterms:W3CDTF">2021-09-30T08:13:14Z</dcterms:created>
  <dcterms:modified xsi:type="dcterms:W3CDTF">2021-10-13T13:10:00Z</dcterms:modified>
</cp:coreProperties>
</file>